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96" r:id="rId2"/>
  </p:sldMasterIdLst>
  <p:sldIdLst>
    <p:sldId id="256" r:id="rId3"/>
    <p:sldId id="271" r:id="rId4"/>
    <p:sldId id="264" r:id="rId5"/>
    <p:sldId id="261" r:id="rId6"/>
    <p:sldId id="266" r:id="rId7"/>
    <p:sldId id="272" r:id="rId8"/>
    <p:sldId id="265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BF1A"/>
    <a:srgbClr val="988F86"/>
    <a:srgbClr val="005A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26" autoAdjust="0"/>
  </p:normalViewPr>
  <p:slideViewPr>
    <p:cSldViewPr snapToObjects="1">
      <p:cViewPr>
        <p:scale>
          <a:sx n="75" d="100"/>
          <a:sy n="75" d="100"/>
        </p:scale>
        <p:origin x="-2664" y="-8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powerpointA_5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79" t="12897" b="3706"/>
          <a:stretch>
            <a:fillRect/>
          </a:stretch>
        </p:blipFill>
        <p:spPr bwMode="auto">
          <a:xfrm>
            <a:off x="0" y="0"/>
            <a:ext cx="93726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5939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676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5240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398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FF3D8-4DDA-41E8-817C-E96C0A42B58E}" type="datetimeFigureOut">
              <a:rPr lang="en-US" smtClean="0"/>
              <a:pPr/>
              <a:t>10/4/2013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5F53-CAF1-46D8-B902-125760BF0B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FF3D8-4DDA-41E8-817C-E96C0A42B58E}" type="datetimeFigureOut">
              <a:rPr lang="en-US" smtClean="0"/>
              <a:pPr/>
              <a:t>10/4/2013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5F53-CAF1-46D8-B902-125760BF0B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FF3D8-4DDA-41E8-817C-E96C0A42B58E}" type="datetimeFigureOut">
              <a:rPr lang="en-US" smtClean="0"/>
              <a:pPr/>
              <a:t>10/4/2013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5F53-CAF1-46D8-B902-125760BF0B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FF3D8-4DDA-41E8-817C-E96C0A42B58E}" type="datetimeFigureOut">
              <a:rPr lang="en-US" smtClean="0"/>
              <a:pPr/>
              <a:t>10/4/2013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5F53-CAF1-46D8-B902-125760BF0B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FF3D8-4DDA-41E8-817C-E96C0A42B58E}" type="datetimeFigureOut">
              <a:rPr lang="en-US" smtClean="0"/>
              <a:pPr/>
              <a:t>10/4/2013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5F53-CAF1-46D8-B902-125760BF0B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FF3D8-4DDA-41E8-817C-E96C0A42B58E}" type="datetimeFigureOut">
              <a:rPr lang="en-US" smtClean="0"/>
              <a:pPr/>
              <a:t>10/4/2013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5F53-CAF1-46D8-B902-125760BF0B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FF3D8-4DDA-41E8-817C-E96C0A42B58E}" type="datetimeFigureOut">
              <a:rPr lang="en-US" smtClean="0"/>
              <a:pPr/>
              <a:t>10/4/2013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5F53-CAF1-46D8-B902-125760BF0B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FF3D8-4DDA-41E8-817C-E96C0A42B58E}" type="datetimeFigureOut">
              <a:rPr lang="en-US" smtClean="0"/>
              <a:pPr/>
              <a:t>10/4/2013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5F53-CAF1-46D8-B902-125760BF0B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854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FF3D8-4DDA-41E8-817C-E96C0A42B58E}" type="datetimeFigureOut">
              <a:rPr lang="en-US" smtClean="0"/>
              <a:pPr/>
              <a:t>10/4/2013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5F53-CAF1-46D8-B902-125760BF0B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FF3D8-4DDA-41E8-817C-E96C0A42B58E}" type="datetimeFigureOut">
              <a:rPr lang="en-US" smtClean="0"/>
              <a:pPr/>
              <a:t>10/4/2013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5F53-CAF1-46D8-B902-125760BF0B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FF3D8-4DDA-41E8-817C-E96C0A42B58E}" type="datetimeFigureOut">
              <a:rPr lang="en-US" smtClean="0"/>
              <a:pPr/>
              <a:t>10/4/2013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F5F53-CAF1-46D8-B902-125760BF0B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5072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507287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5A8B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3767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505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10"/>
          </p:nvPr>
        </p:nvSpPr>
        <p:spPr>
          <a:xfrm>
            <a:off x="533400" y="1600200"/>
            <a:ext cx="3505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000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35083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35083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457200" y="1535113"/>
            <a:ext cx="35083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1" name="Content Placeholder 5"/>
          <p:cNvSpPr>
            <a:spLocks noGrp="1"/>
          </p:cNvSpPr>
          <p:nvPr>
            <p:ph sz="quarter" idx="11"/>
          </p:nvPr>
        </p:nvSpPr>
        <p:spPr>
          <a:xfrm>
            <a:off x="457200" y="2174875"/>
            <a:ext cx="35083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022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552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6848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45783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8860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rgbClr val="005A8B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77088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powerpointA_1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36" t="12897" b="3706"/>
          <a:stretch>
            <a:fillRect/>
          </a:stretch>
        </p:blipFill>
        <p:spPr bwMode="auto">
          <a:xfrm>
            <a:off x="0" y="0"/>
            <a:ext cx="93726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962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Line 12"/>
          <p:cNvSpPr>
            <a:spLocks noChangeShapeType="1"/>
          </p:cNvSpPr>
          <p:nvPr userDrawn="1"/>
        </p:nvSpPr>
        <p:spPr bwMode="auto">
          <a:xfrm>
            <a:off x="457200" y="6324600"/>
            <a:ext cx="7315200" cy="0"/>
          </a:xfrm>
          <a:prstGeom prst="line">
            <a:avLst/>
          </a:prstGeom>
          <a:noFill/>
          <a:ln w="6350">
            <a:solidFill>
              <a:srgbClr val="2D588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2800" kern="1200">
          <a:solidFill>
            <a:srgbClr val="005A8B"/>
          </a:solidFill>
          <a:latin typeface="Arial Unicode MS"/>
          <a:ea typeface="MS PGothic" pitchFamily="34" charset="-128"/>
          <a:cs typeface="Baskerville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rgbClr val="005A8B"/>
          </a:solidFill>
          <a:latin typeface="Arial Unicode MS" pitchFamily="-105" charset="0"/>
          <a:ea typeface="MS PGothic" pitchFamily="34" charset="-128"/>
          <a:cs typeface="Baskerville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rgbClr val="005A8B"/>
          </a:solidFill>
          <a:latin typeface="Arial Unicode MS" pitchFamily="-105" charset="0"/>
          <a:ea typeface="MS PGothic" pitchFamily="34" charset="-128"/>
          <a:cs typeface="Baskerville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rgbClr val="005A8B"/>
          </a:solidFill>
          <a:latin typeface="Arial Unicode MS" pitchFamily="-105" charset="0"/>
          <a:ea typeface="MS PGothic" pitchFamily="34" charset="-128"/>
          <a:cs typeface="Baskerville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2800">
          <a:solidFill>
            <a:srgbClr val="005A8B"/>
          </a:solidFill>
          <a:latin typeface="Arial Unicode MS" pitchFamily="-105" charset="0"/>
          <a:ea typeface="MS PGothic" pitchFamily="34" charset="-128"/>
          <a:cs typeface="Baskerville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2800">
          <a:solidFill>
            <a:srgbClr val="005A8B"/>
          </a:solidFill>
          <a:latin typeface="Arial Unicode MS" pitchFamily="-105" charset="0"/>
          <a:ea typeface="ＭＳ Ｐゴシック" pitchFamily="-10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2800">
          <a:solidFill>
            <a:srgbClr val="005A8B"/>
          </a:solidFill>
          <a:latin typeface="Arial Unicode MS" pitchFamily="-105" charset="0"/>
          <a:ea typeface="ＭＳ Ｐゴシック" pitchFamily="-10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2800">
          <a:solidFill>
            <a:srgbClr val="005A8B"/>
          </a:solidFill>
          <a:latin typeface="Arial Unicode MS" pitchFamily="-105" charset="0"/>
          <a:ea typeface="ＭＳ Ｐゴシック" pitchFamily="-10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2800">
          <a:solidFill>
            <a:srgbClr val="005A8B"/>
          </a:solidFill>
          <a:latin typeface="Arial Unicode MS" pitchFamily="-105" charset="0"/>
          <a:ea typeface="ＭＳ Ｐゴシック" pitchFamily="-10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005A8B"/>
        </a:buClr>
        <a:buFont typeface="Lucida Grande" pitchFamily="-105" charset="0"/>
        <a:buChar char="▸"/>
        <a:defRPr sz="2000" kern="1200">
          <a:solidFill>
            <a:srgbClr val="005A8B"/>
          </a:solidFill>
          <a:latin typeface="Arial Unicode MS"/>
          <a:ea typeface="MS PGothic" pitchFamily="34" charset="-128"/>
          <a:cs typeface="ＭＳ Ｐゴシック" pitchFamily="-105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005A8B"/>
        </a:buClr>
        <a:buFont typeface="Lucida Grande" pitchFamily="-105" charset="0"/>
        <a:buChar char="▸"/>
        <a:defRPr kern="1200">
          <a:solidFill>
            <a:srgbClr val="005A8B"/>
          </a:solidFill>
          <a:latin typeface="Arial Unicode MS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5A8B"/>
        </a:buClr>
        <a:buFont typeface="Lucida Grande" pitchFamily="-105" charset="0"/>
        <a:buChar char="▸"/>
        <a:defRPr kern="1200">
          <a:solidFill>
            <a:srgbClr val="005A8B"/>
          </a:solidFill>
          <a:latin typeface="Arial Unicode MS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5A8B"/>
        </a:buClr>
        <a:buFont typeface="Lucida Grande" pitchFamily="-105" charset="0"/>
        <a:buChar char="▸"/>
        <a:defRPr kern="1200">
          <a:solidFill>
            <a:srgbClr val="005A8B"/>
          </a:solidFill>
          <a:latin typeface="Arial Unicode MS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5A8B"/>
        </a:buClr>
        <a:buFont typeface="Lucida Grande" pitchFamily="-105" charset="0"/>
        <a:buChar char="▸"/>
        <a:defRPr kern="1200">
          <a:solidFill>
            <a:srgbClr val="005A8B"/>
          </a:solidFill>
          <a:latin typeface="Arial Unicode MS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FF3D8-4DDA-41E8-817C-E96C0A42B58E}" type="datetimeFigureOut">
              <a:rPr lang="en-US" smtClean="0"/>
              <a:pPr/>
              <a:t>10/4/2013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F5F53-CAF1-46D8-B902-125760BF0B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mb/pipeline/sheneal_parke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/>
          <a:lstStyle/>
          <a:p>
            <a:pPr eaLnBrk="1" hangingPunct="1"/>
            <a:r>
              <a:rPr lang="en-US" sz="4000" b="1" dirty="0" smtClean="0">
                <a:solidFill>
                  <a:schemeClr val="bg1"/>
                </a:solidFill>
              </a:rPr>
              <a:t>Civically Engaged </a:t>
            </a:r>
            <a:r>
              <a:rPr lang="en-US" sz="4000" b="1" dirty="0">
                <a:solidFill>
                  <a:schemeClr val="bg1"/>
                </a:solidFill>
              </a:rPr>
              <a:t>Mothers of Color </a:t>
            </a:r>
            <a:r>
              <a:rPr lang="en-US" sz="4000" b="1" dirty="0" smtClean="0">
                <a:solidFill>
                  <a:schemeClr val="bg1"/>
                </a:solidFill>
              </a:rPr>
              <a:t>and the Challenges of Political Leadership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698500" y="4038600"/>
            <a:ext cx="7537938" cy="1397976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latin typeface="Arial Unicode MS" pitchFamily="34" charset="-128"/>
              </a:rPr>
              <a:t>Sheneal Parker</a:t>
            </a:r>
          </a:p>
          <a:p>
            <a:pPr eaLnBrk="1" hangingPunct="1"/>
            <a:r>
              <a:rPr lang="en-US" dirty="0" smtClean="0">
                <a:latin typeface="Arial Unicode MS" pitchFamily="34" charset="-128"/>
              </a:rPr>
              <a:t>Research Fellow</a:t>
            </a:r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793750" y="5638800"/>
            <a:ext cx="40068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793750" y="5638800"/>
            <a:ext cx="5562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r>
              <a:rPr lang="en-US" sz="1200" dirty="0" smtClean="0">
                <a:solidFill>
                  <a:schemeClr val="bg1"/>
                </a:solidFill>
                <a:latin typeface="Arial Unicode MS" pitchFamily="34" charset="-128"/>
              </a:rPr>
              <a:t>Pathways to Political Leadership for Women of Color</a:t>
            </a:r>
          </a:p>
          <a:p>
            <a:r>
              <a:rPr lang="en-US" sz="1200" dirty="0" smtClean="0">
                <a:solidFill>
                  <a:schemeClr val="bg1"/>
                </a:solidFill>
                <a:latin typeface="Arial Unicode MS" pitchFamily="34" charset="-128"/>
              </a:rPr>
              <a:t>A Research Partnership between the Center for Women in Politics and Public Policy and Women’s Pipeline for Change</a:t>
            </a:r>
            <a:endParaRPr lang="en-US" sz="1200" dirty="0">
              <a:solidFill>
                <a:schemeClr val="bg1"/>
              </a:solidFill>
              <a:latin typeface="Arial Unicode MS" pitchFamily="34" charset="-128"/>
            </a:endParaRPr>
          </a:p>
        </p:txBody>
      </p:sp>
      <p:sp>
        <p:nvSpPr>
          <p:cNvPr id="3078" name="Line 7"/>
          <p:cNvSpPr>
            <a:spLocks noChangeShapeType="1"/>
          </p:cNvSpPr>
          <p:nvPr/>
        </p:nvSpPr>
        <p:spPr bwMode="auto">
          <a:xfrm>
            <a:off x="793750" y="6324600"/>
            <a:ext cx="4006850" cy="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4000" b="1" dirty="0" smtClean="0"/>
              <a:t>Recommendations</a:t>
            </a:r>
            <a:endParaRPr lang="en-US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09600" y="1295400"/>
            <a:ext cx="77724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US" sz="2000" b="1" dirty="0"/>
              <a:t>PAC for women of </a:t>
            </a:r>
            <a:r>
              <a:rPr lang="en-US" sz="2000" b="1" dirty="0" smtClean="0"/>
              <a:t>color</a:t>
            </a:r>
            <a:r>
              <a:rPr lang="en-US" sz="2000" dirty="0" smtClean="0"/>
              <a:t>: All </a:t>
            </a:r>
            <a:r>
              <a:rPr lang="en-US" sz="2000" dirty="0"/>
              <a:t>the women in the focus group indicated that </a:t>
            </a:r>
            <a:r>
              <a:rPr lang="en-US" sz="2000" dirty="0" smtClean="0"/>
              <a:t>fundraising is a </a:t>
            </a:r>
            <a:r>
              <a:rPr lang="en-US" sz="2000" dirty="0"/>
              <a:t>big barrier for </a:t>
            </a:r>
            <a:r>
              <a:rPr lang="en-US" sz="2000" dirty="0" smtClean="0"/>
              <a:t>them. The PAC would be set up </a:t>
            </a:r>
            <a:r>
              <a:rPr lang="en-US" sz="2000" dirty="0"/>
              <a:t>to encourage more women </a:t>
            </a:r>
            <a:r>
              <a:rPr lang="en-US" sz="2000" dirty="0" smtClean="0"/>
              <a:t>of color </a:t>
            </a:r>
            <a:r>
              <a:rPr lang="en-US" sz="2000" dirty="0"/>
              <a:t>candidates to run for legislative and statewide </a:t>
            </a:r>
            <a:r>
              <a:rPr lang="en-US" sz="2000" dirty="0" smtClean="0"/>
              <a:t>offices knowing that they have this extra funding to support their campaign.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2000" dirty="0"/>
              <a:t> </a:t>
            </a:r>
          </a:p>
          <a:p>
            <a:pPr marL="342900" lvl="0" indent="-342900">
              <a:buFont typeface="+mj-lt"/>
              <a:buAutoNum type="arabicPeriod" startAt="2"/>
            </a:pPr>
            <a:r>
              <a:rPr lang="en-US" sz="2000" b="1" dirty="0" smtClean="0"/>
              <a:t>Political leadership program </a:t>
            </a:r>
            <a:r>
              <a:rPr lang="en-US" sz="2000" b="1" dirty="0"/>
              <a:t>for youths of </a:t>
            </a:r>
            <a:r>
              <a:rPr lang="en-US" sz="2000" b="1" dirty="0" smtClean="0"/>
              <a:t>color</a:t>
            </a:r>
            <a:r>
              <a:rPr lang="en-US" sz="2000" dirty="0" smtClean="0"/>
              <a:t>: Most </a:t>
            </a:r>
            <a:r>
              <a:rPr lang="en-US" sz="2000" dirty="0"/>
              <a:t>of the women agreed that in order to fill the pipeline of women leaders we start early by providing practical, </a:t>
            </a:r>
            <a:r>
              <a:rPr lang="en-US" sz="2000" dirty="0" smtClean="0"/>
              <a:t>hands-on </a:t>
            </a:r>
            <a:r>
              <a:rPr lang="en-US" sz="2000" dirty="0"/>
              <a:t>training aimed at developing confidence and fostering the development of women leaders and allowing them the opportunity to build networks.</a:t>
            </a:r>
          </a:p>
          <a:p>
            <a:r>
              <a:rPr lang="en-US" sz="2000" dirty="0"/>
              <a:t> </a:t>
            </a:r>
          </a:p>
          <a:p>
            <a:pPr marL="342900" lvl="0" indent="-342900">
              <a:buFont typeface="+mj-lt"/>
              <a:buAutoNum type="arabicPeriod" startAt="3"/>
            </a:pPr>
            <a:r>
              <a:rPr lang="en-US" sz="2000" b="1" dirty="0"/>
              <a:t>Political savvy </a:t>
            </a:r>
            <a:r>
              <a:rPr lang="en-US" sz="2000" b="1" dirty="0" smtClean="0"/>
              <a:t>mentor: </a:t>
            </a:r>
            <a:r>
              <a:rPr lang="en-US" sz="2000" dirty="0" smtClean="0"/>
              <a:t>This </a:t>
            </a:r>
            <a:r>
              <a:rPr lang="en-US" sz="2000" dirty="0"/>
              <a:t>research shows that having a knowledge mentor to a answer questions and to give advice would make it easier for to run and win.</a:t>
            </a:r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7816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chemeClr val="bg1"/>
                </a:solidFill>
                <a:latin typeface="Arial Unicode MS" pitchFamily="34" charset="-128"/>
              </a:rPr>
              <a:t>For more information about </a:t>
            </a:r>
            <a:r>
              <a:rPr lang="en-US" sz="3200" dirty="0" err="1" smtClean="0">
                <a:solidFill>
                  <a:schemeClr val="bg1"/>
                </a:solidFill>
                <a:latin typeface="Arial Unicode MS" pitchFamily="34" charset="-128"/>
              </a:rPr>
              <a:t>Sheneal’s</a:t>
            </a:r>
            <a:r>
              <a:rPr lang="en-US" sz="3200" dirty="0" smtClean="0">
                <a:solidFill>
                  <a:schemeClr val="bg1"/>
                </a:solidFill>
                <a:latin typeface="Arial Unicode MS" pitchFamily="34" charset="-128"/>
              </a:rPr>
              <a:t> study, including video clips, photos, and summaries, please go to</a:t>
            </a:r>
            <a:r>
              <a:rPr lang="en-US" dirty="0" smtClean="0">
                <a:solidFill>
                  <a:schemeClr val="bg1"/>
                </a:solidFill>
                <a:latin typeface="Arial Unicode MS" pitchFamily="34" charset="-128"/>
              </a:rPr>
              <a:t>:</a:t>
            </a:r>
            <a:br>
              <a:rPr lang="en-US" dirty="0" smtClean="0">
                <a:solidFill>
                  <a:schemeClr val="bg1"/>
                </a:solidFill>
                <a:latin typeface="Arial Unicode MS" pitchFamily="34" charset="-128"/>
              </a:rPr>
            </a:br>
            <a:endParaRPr lang="en-US" dirty="0" smtClean="0">
              <a:solidFill>
                <a:schemeClr val="bg1"/>
              </a:solidFill>
              <a:latin typeface="Arial Unicode MS" pitchFamily="34" charset="-128"/>
            </a:endParaRPr>
          </a:p>
        </p:txBody>
      </p:sp>
      <p:sp>
        <p:nvSpPr>
          <p:cNvPr id="12291" name="Subtitle 4"/>
          <p:cNvSpPr>
            <a:spLocks noGrp="1"/>
          </p:cNvSpPr>
          <p:nvPr>
            <p:ph type="subTitle" idx="1"/>
          </p:nvPr>
        </p:nvSpPr>
        <p:spPr>
          <a:xfrm>
            <a:off x="685800" y="3600450"/>
            <a:ext cx="7772400" cy="742950"/>
          </a:xfrm>
        </p:spPr>
        <p:txBody>
          <a:bodyPr/>
          <a:lstStyle/>
          <a:p>
            <a:r>
              <a:rPr lang="en-US" sz="3200" dirty="0" smtClean="0">
                <a:solidFill>
                  <a:srgbClr val="E7BF1A"/>
                </a:solidFill>
                <a:latin typeface="Arial Unicode MS" pitchFamily="34" charset="-128"/>
                <a:hlinkClick r:id="rId2"/>
              </a:rPr>
              <a:t>Sheneal Parker’s Project</a:t>
            </a:r>
            <a:endParaRPr lang="en-US" sz="3200" dirty="0" smtClean="0">
              <a:solidFill>
                <a:srgbClr val="E7BF1A"/>
              </a:solidFill>
              <a:latin typeface="Arial Unicode MS" pitchFamily="34" charset="-128"/>
            </a:endParaRPr>
          </a:p>
          <a:p>
            <a:endParaRPr lang="en-US" sz="3200" dirty="0" smtClean="0">
              <a:latin typeface="Arial Unicode MS" pitchFamily="34" charset="-128"/>
            </a:endParaRPr>
          </a:p>
          <a:p>
            <a:r>
              <a:rPr lang="en-US" sz="3200" dirty="0" smtClean="0">
                <a:latin typeface="Arial Unicode MS" pitchFamily="34" charset="-128"/>
              </a:rPr>
              <a:t>Or visit: www.umb/pipeline</a:t>
            </a:r>
          </a:p>
          <a:p>
            <a:endParaRPr lang="en-US" sz="3200" dirty="0" smtClean="0">
              <a:latin typeface="Arial Unicode MS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4000" b="1" dirty="0" smtClean="0"/>
              <a:t>Project Background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0" y="1036637"/>
            <a:ext cx="7467600" cy="4525963"/>
          </a:xfrm>
        </p:spPr>
        <p:txBody>
          <a:bodyPr/>
          <a:lstStyle/>
          <a:p>
            <a:endParaRPr lang="en-US" sz="2800" dirty="0" smtClean="0"/>
          </a:p>
          <a:p>
            <a:pPr>
              <a:buFont typeface="Wingdings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Limited scholarship exists on women of color who are mothers and politically active in their communities.</a:t>
            </a:r>
          </a:p>
          <a:p>
            <a:pPr>
              <a:buFont typeface="Wingdings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Need to deepen understanding of barriers mothers of color face in entering and sustaining a political career.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962862"/>
            <a:ext cx="796876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5A8B"/>
              </a:buClr>
            </a:pPr>
            <a:endParaRPr lang="en-US" sz="2800" dirty="0" smtClean="0"/>
          </a:p>
          <a:p>
            <a:pPr marL="457200" indent="-457200">
              <a:buClr>
                <a:srgbClr val="005A8B"/>
              </a:buClr>
              <a:buFont typeface="Wingdings" charset="2"/>
              <a:buChar char="§"/>
            </a:pPr>
            <a:r>
              <a:rPr lang="en-US" sz="2800" dirty="0" smtClean="0"/>
              <a:t>How do civically engaged mothers of color enter into political careers (including running for office or seeking other positions of political leadership)?</a:t>
            </a:r>
            <a:endParaRPr lang="en-US" sz="2800" dirty="0"/>
          </a:p>
          <a:p>
            <a:pPr>
              <a:buClr>
                <a:srgbClr val="005A8B"/>
              </a:buClr>
            </a:pPr>
            <a:endParaRPr lang="en-US" sz="2800" dirty="0"/>
          </a:p>
          <a:p>
            <a:pPr marL="457200" indent="-457200">
              <a:buClr>
                <a:srgbClr val="005A8B"/>
              </a:buClr>
              <a:buFont typeface="Wingdings" charset="2"/>
              <a:buChar char="§"/>
            </a:pPr>
            <a:r>
              <a:rPr lang="en-US" sz="2800" dirty="0" smtClean="0"/>
              <a:t>How do those in elected or other positions of political leadership sustain their careers? </a:t>
            </a:r>
          </a:p>
          <a:p>
            <a:pPr marL="285750" indent="-285750">
              <a:buClr>
                <a:srgbClr val="005A8B"/>
              </a:buClr>
              <a:buFont typeface="Wingdings" pitchFamily="2" charset="2"/>
              <a:buChar char="Ø"/>
            </a:pPr>
            <a:endParaRPr lang="en-US" sz="1400" dirty="0" smtClean="0"/>
          </a:p>
          <a:p>
            <a:pPr>
              <a:buClr>
                <a:srgbClr val="005A8B"/>
              </a:buClr>
              <a:buFont typeface="Wingdings" pitchFamily="2" charset="2"/>
              <a:buChar char="n"/>
            </a:pP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254976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hangingPunct="0"/>
            <a:r>
              <a:rPr lang="en-US" sz="4000" b="1" dirty="0" smtClean="0">
                <a:solidFill>
                  <a:srgbClr val="005A8B"/>
                </a:solidFill>
                <a:latin typeface="Arial Unicode MS"/>
                <a:cs typeface="Baskerville"/>
              </a:rPr>
              <a:t>Research Questions </a:t>
            </a:r>
            <a:endParaRPr lang="en-US" sz="4000" b="1" dirty="0">
              <a:solidFill>
                <a:srgbClr val="005A8B"/>
              </a:solidFill>
              <a:latin typeface="Arial Unicode MS"/>
              <a:cs typeface="Baskervill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0" y="-15508"/>
            <a:ext cx="9144000" cy="853708"/>
          </a:xfrm>
        </p:spPr>
        <p:txBody>
          <a:bodyPr/>
          <a:lstStyle/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Research Design</a:t>
            </a:r>
            <a:endParaRPr lang="en-US" sz="4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685800" y="1447800"/>
            <a:ext cx="7165731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5A8B"/>
                </a:solidFill>
              </a:rPr>
              <a:t>Focus Group</a:t>
            </a:r>
            <a:endParaRPr lang="en-US" sz="2800" dirty="0">
              <a:solidFill>
                <a:srgbClr val="005A8B"/>
              </a:solidFill>
            </a:endParaRPr>
          </a:p>
          <a:p>
            <a:pPr marL="800100" lvl="1" indent="-342900">
              <a:buClr>
                <a:srgbClr val="005A8B"/>
              </a:buClr>
              <a:buFont typeface="Wingdings" charset="2"/>
              <a:buChar char="§"/>
            </a:pPr>
            <a:r>
              <a:rPr lang="en-US" sz="2400" dirty="0" smtClean="0"/>
              <a:t>Focus group conducted </a:t>
            </a:r>
            <a:r>
              <a:rPr lang="en-US" sz="2400" dirty="0"/>
              <a:t>with 9 civically engaged mothers </a:t>
            </a:r>
            <a:r>
              <a:rPr lang="en-US" sz="2400" dirty="0" smtClean="0"/>
              <a:t>(both single and partnered) </a:t>
            </a:r>
            <a:r>
              <a:rPr lang="en-US" sz="2400" dirty="0"/>
              <a:t>not currently working as elected officials or </a:t>
            </a:r>
            <a:r>
              <a:rPr lang="en-US" sz="2400" dirty="0" smtClean="0"/>
              <a:t>organizers </a:t>
            </a:r>
          </a:p>
          <a:p>
            <a:endParaRPr lang="en-US" sz="2400" b="1" dirty="0" smtClean="0"/>
          </a:p>
          <a:p>
            <a:r>
              <a:rPr lang="en-US" sz="2800" b="1" dirty="0" smtClean="0">
                <a:solidFill>
                  <a:srgbClr val="005A8B"/>
                </a:solidFill>
              </a:rPr>
              <a:t>Interviews</a:t>
            </a:r>
            <a:endParaRPr lang="en-US" sz="2800" dirty="0">
              <a:solidFill>
                <a:srgbClr val="005A8B"/>
              </a:solidFill>
            </a:endParaRPr>
          </a:p>
          <a:p>
            <a:pPr marL="800100" lvl="1" indent="-342900">
              <a:buClr>
                <a:srgbClr val="005A8B"/>
              </a:buClr>
              <a:buFont typeface="Wingdings" charset="2"/>
              <a:buChar char="§"/>
            </a:pPr>
            <a:r>
              <a:rPr lang="en-US" sz="2400" dirty="0" smtClean="0"/>
              <a:t>Two </a:t>
            </a:r>
            <a:r>
              <a:rPr lang="en-US" sz="2400" dirty="0"/>
              <a:t>interviews </a:t>
            </a:r>
            <a:r>
              <a:rPr lang="en-US" sz="2400" dirty="0" smtClean="0"/>
              <a:t>with </a:t>
            </a:r>
            <a:r>
              <a:rPr lang="en-US" sz="2400" dirty="0"/>
              <a:t>mothers </a:t>
            </a:r>
            <a:r>
              <a:rPr lang="en-US" sz="2400" dirty="0" smtClean="0"/>
              <a:t>already </a:t>
            </a:r>
            <a:r>
              <a:rPr lang="en-US" sz="2400" dirty="0"/>
              <a:t>in political </a:t>
            </a:r>
            <a:r>
              <a:rPr lang="en-US" sz="2400" dirty="0" smtClean="0"/>
              <a:t>careers </a:t>
            </a:r>
            <a:r>
              <a:rPr lang="en-US" sz="2400" dirty="0"/>
              <a:t>about their life histories and how they first became civically </a:t>
            </a:r>
            <a:r>
              <a:rPr lang="en-US" sz="2400" dirty="0" smtClean="0"/>
              <a:t>engaged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4000" b="1" dirty="0" smtClean="0"/>
              <a:t>Young Women of Color</a:t>
            </a:r>
            <a:endParaRPr lang="en-US" sz="40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68867" y="1371600"/>
            <a:ext cx="7467600" cy="4525963"/>
          </a:xfrm>
        </p:spPr>
        <p:txBody>
          <a:bodyPr/>
          <a:lstStyle/>
          <a:p>
            <a:pPr>
              <a:buFont typeface="Wingdings" charset="2"/>
              <a:buChar char="Ø"/>
            </a:pPr>
            <a:r>
              <a:rPr lang="en-US" sz="2800" b="1" dirty="0" smtClean="0">
                <a:latin typeface="Arial"/>
                <a:cs typeface="Arial"/>
              </a:rPr>
              <a:t>Focus Group Participants </a:t>
            </a:r>
          </a:p>
          <a:p>
            <a:pPr lvl="1">
              <a:buFont typeface="Wingdings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Involvement in community and politics began at early age</a:t>
            </a:r>
          </a:p>
          <a:p>
            <a:pPr lvl="1">
              <a:buFont typeface="Wingdings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Civics and leadership training in high school</a:t>
            </a:r>
          </a:p>
          <a:p>
            <a:pPr>
              <a:buFont typeface="Wingdings" charset="2"/>
              <a:buChar char="Ø"/>
            </a:pPr>
            <a:r>
              <a:rPr lang="en-US" sz="2800" b="1" dirty="0" smtClean="0">
                <a:latin typeface="Arial"/>
                <a:cs typeface="Arial"/>
              </a:rPr>
              <a:t>Leadership Development Needs</a:t>
            </a:r>
          </a:p>
          <a:p>
            <a:pPr lvl="1">
              <a:buFont typeface="Wingdings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Practical, hands-on training needed</a:t>
            </a:r>
          </a:p>
          <a:p>
            <a:pPr lvl="1">
              <a:buFont typeface="Wingdings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Develop confidence, build networks</a:t>
            </a:r>
          </a:p>
          <a:p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549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4000" b="1" dirty="0" smtClean="0"/>
              <a:t>Foundation for Political Influence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467600" cy="4525963"/>
          </a:xfrm>
        </p:spPr>
        <p:txBody>
          <a:bodyPr/>
          <a:lstStyle/>
          <a:p>
            <a:pPr>
              <a:buFont typeface="Wingdings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Community involvement provided a foundation for seeking elective office</a:t>
            </a:r>
          </a:p>
          <a:p>
            <a:pPr>
              <a:buFont typeface="Wingdings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Support (including financial) from elected officials and community activists was important</a:t>
            </a:r>
          </a:p>
          <a:p>
            <a:pPr>
              <a:buFont typeface="Wingdings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Name recognition increased political success</a:t>
            </a:r>
          </a:p>
          <a:p>
            <a:pPr>
              <a:buFont typeface="Wingdings" charset="2"/>
              <a:buChar char="§"/>
            </a:pPr>
            <a:r>
              <a:rPr lang="en-US" sz="2800" dirty="0" smtClean="0">
                <a:solidFill>
                  <a:schemeClr val="tx1"/>
                </a:solidFill>
              </a:rPr>
              <a:t>Mentorship from politically savvy women of color leaders was </a:t>
            </a:r>
            <a:r>
              <a:rPr lang="en-US" sz="2800" smtClean="0">
                <a:solidFill>
                  <a:schemeClr val="tx1"/>
                </a:solidFill>
              </a:rPr>
              <a:t>very helpful</a:t>
            </a:r>
            <a:endParaRPr lang="en-US" sz="2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914400"/>
          </a:xfrm>
        </p:spPr>
        <p:txBody>
          <a:bodyPr/>
          <a:lstStyle/>
          <a:p>
            <a:pPr eaLnBrk="1" hangingPunct="1"/>
            <a:r>
              <a:rPr lang="en-US" sz="4000" b="1" dirty="0" smtClean="0"/>
              <a:t>Factors that Discourage Entry</a:t>
            </a:r>
            <a:endParaRPr lang="en-US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02733" y="1396259"/>
            <a:ext cx="76962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women in the focus groups as well as the elected officials stated that raising money is a barrier.</a:t>
            </a:r>
            <a:endParaRPr lang="en-US" sz="2400" dirty="0"/>
          </a:p>
          <a:p>
            <a:pPr marL="285750" indent="-285750" eaLnBrk="1" hangingPunct="1"/>
            <a:r>
              <a:rPr lang="en-US" sz="2400" dirty="0"/>
              <a:t>The challenges and barriers were related to a legacy </a:t>
            </a:r>
            <a:r>
              <a:rPr lang="en-US" sz="2400" dirty="0" smtClean="0"/>
              <a:t>of racism</a:t>
            </a:r>
            <a:r>
              <a:rPr lang="en-US" sz="2400" dirty="0"/>
              <a:t>:</a:t>
            </a:r>
          </a:p>
          <a:p>
            <a:pPr eaLnBrk="1" hangingPunct="1"/>
            <a:endParaRPr lang="en-US" sz="2400" dirty="0"/>
          </a:p>
          <a:p>
            <a:pPr lvl="0" algn="ctr"/>
            <a:r>
              <a:rPr lang="en-US" altLang="en-US" sz="2400" b="1" dirty="0" smtClean="0">
                <a:solidFill>
                  <a:prstClr val="black"/>
                </a:solidFill>
              </a:rPr>
              <a:t>“</a:t>
            </a:r>
            <a:r>
              <a:rPr lang="en-US" sz="2400" b="1" dirty="0" smtClean="0">
                <a:solidFill>
                  <a:prstClr val="black"/>
                </a:solidFill>
              </a:rPr>
              <a:t>As an elected official raising money is always a barrier. As you know, for African-American women, usually we</a:t>
            </a:r>
            <a:r>
              <a:rPr lang="en-US" altLang="en-US" sz="2400" b="1" dirty="0" smtClean="0">
                <a:solidFill>
                  <a:prstClr val="black"/>
                </a:solidFill>
              </a:rPr>
              <a:t>’</a:t>
            </a:r>
            <a:r>
              <a:rPr lang="en-US" sz="2400" b="1" dirty="0" smtClean="0">
                <a:solidFill>
                  <a:prstClr val="black"/>
                </a:solidFill>
              </a:rPr>
              <a:t>re the fourth group down. </a:t>
            </a:r>
          </a:p>
          <a:p>
            <a:pPr lvl="0" algn="ctr"/>
            <a:r>
              <a:rPr lang="en-US" sz="2400" b="1" dirty="0" smtClean="0">
                <a:solidFill>
                  <a:prstClr val="black"/>
                </a:solidFill>
              </a:rPr>
              <a:t>It</a:t>
            </a:r>
            <a:r>
              <a:rPr lang="en-US" altLang="en-US" sz="2400" b="1" dirty="0" smtClean="0">
                <a:solidFill>
                  <a:prstClr val="black"/>
                </a:solidFill>
              </a:rPr>
              <a:t>’</a:t>
            </a:r>
            <a:r>
              <a:rPr lang="en-US" sz="2400" b="1" dirty="0" smtClean="0">
                <a:solidFill>
                  <a:prstClr val="black"/>
                </a:solidFill>
              </a:rPr>
              <a:t>s usually white men, black men, white women, and then black women in terms of raising money.</a:t>
            </a:r>
            <a:r>
              <a:rPr lang="en-US" altLang="en-US" sz="2400" b="1" dirty="0" smtClean="0">
                <a:solidFill>
                  <a:prstClr val="black"/>
                </a:solidFill>
              </a:rPr>
              <a:t>”</a:t>
            </a:r>
            <a:endParaRPr lang="en-US" altLang="ja-JP" sz="2400" b="1" dirty="0" smtClean="0">
              <a:solidFill>
                <a:prstClr val="black"/>
              </a:solidFill>
            </a:endParaRPr>
          </a:p>
          <a:p>
            <a:pPr marL="742950" lvl="1" indent="-285750"/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302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4000" b="1" dirty="0" smtClean="0"/>
              <a:t>Youth Involvement</a:t>
            </a:r>
            <a:endParaRPr lang="en-US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62000" y="1371600"/>
            <a:ext cx="77724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US" sz="2400" dirty="0"/>
              <a:t>The research shows that there is a blockage, where information is not being passed </a:t>
            </a:r>
            <a:r>
              <a:rPr lang="en-US" sz="2400" dirty="0" smtClean="0"/>
              <a:t>onto </a:t>
            </a:r>
            <a:r>
              <a:rPr lang="en-US" sz="2400" dirty="0"/>
              <a:t>the next generation of young people. In addition, this group is being destroyed because of </a:t>
            </a:r>
            <a:r>
              <a:rPr lang="en-US" sz="2400" dirty="0" smtClean="0"/>
              <a:t>a lack </a:t>
            </a:r>
            <a:r>
              <a:rPr lang="en-US" sz="2400" dirty="0"/>
              <a:t>of knowledge of their civic duties, and the skills needed to lead.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36800" y="4038600"/>
            <a:ext cx="48006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en-US" sz="2400" b="1" dirty="0"/>
              <a:t>“In our community what we need is to focus more on </a:t>
            </a:r>
            <a:r>
              <a:rPr lang="en-US" sz="2400" b="1" dirty="0" smtClean="0"/>
              <a:t>the </a:t>
            </a:r>
            <a:r>
              <a:rPr lang="en-US" sz="2400" b="1" dirty="0"/>
              <a:t>civic engagement piece </a:t>
            </a:r>
            <a:endParaRPr lang="en-US" sz="2400" b="1" dirty="0" smtClean="0"/>
          </a:p>
          <a:p>
            <a:pPr algn="ctr" eaLnBrk="1" hangingPunct="1"/>
            <a:r>
              <a:rPr lang="en-US" sz="2400" b="1" dirty="0" smtClean="0"/>
              <a:t>for </a:t>
            </a:r>
            <a:r>
              <a:rPr lang="en-US" sz="2400" b="1" dirty="0"/>
              <a:t>our </a:t>
            </a:r>
            <a:r>
              <a:rPr lang="en-US" sz="2400" b="1" dirty="0" smtClean="0"/>
              <a:t>youth.”</a:t>
            </a:r>
            <a:endParaRPr lang="en-US" sz="24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941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z="4000" b="1" dirty="0" smtClean="0"/>
              <a:t>Mentorship</a:t>
            </a:r>
            <a:endParaRPr lang="en-US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1347212"/>
            <a:ext cx="7696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US" sz="2400" dirty="0"/>
              <a:t>The research </a:t>
            </a:r>
            <a:r>
              <a:rPr lang="en-US" sz="2400" dirty="0" smtClean="0"/>
              <a:t>indicates </a:t>
            </a:r>
            <a:r>
              <a:rPr lang="en-US" sz="2400" dirty="0"/>
              <a:t>that the women who had mentors and the support from other elected officials, or prominent community </a:t>
            </a:r>
            <a:r>
              <a:rPr lang="en-US" sz="2400" dirty="0" smtClean="0"/>
              <a:t>activist, were </a:t>
            </a:r>
            <a:r>
              <a:rPr lang="en-US" sz="2400" dirty="0"/>
              <a:t>willing to run for office and did well. </a:t>
            </a:r>
            <a:r>
              <a:rPr lang="en-US" sz="2400" dirty="0" smtClean="0"/>
              <a:t> </a:t>
            </a: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Also, women </a:t>
            </a:r>
            <a:r>
              <a:rPr lang="en-US" sz="2400" dirty="0"/>
              <a:t>of color are best motivated </a:t>
            </a:r>
            <a:r>
              <a:rPr lang="en-US" sz="2400" dirty="0" smtClean="0"/>
              <a:t>by having </a:t>
            </a:r>
            <a:r>
              <a:rPr lang="en-US" sz="2400" dirty="0"/>
              <a:t>a political savvy </a:t>
            </a:r>
            <a:r>
              <a:rPr lang="en-US" sz="2400" dirty="0" smtClean="0"/>
              <a:t>mentor </a:t>
            </a:r>
            <a:r>
              <a:rPr lang="en-US" sz="2400" dirty="0"/>
              <a:t>and </a:t>
            </a:r>
            <a:r>
              <a:rPr lang="en-US" sz="2400" dirty="0" smtClean="0"/>
              <a:t>a </a:t>
            </a:r>
            <a:r>
              <a:rPr lang="en-US" sz="2400" dirty="0"/>
              <a:t>prominent community activist who could help them.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47800" y="4419600"/>
            <a:ext cx="6096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endParaRPr lang="en-US" sz="2400" b="1" dirty="0" smtClean="0"/>
          </a:p>
          <a:p>
            <a:pPr algn="ctr" eaLnBrk="1" hangingPunct="1"/>
            <a:endParaRPr lang="en-US" sz="2400" b="1" dirty="0" smtClean="0"/>
          </a:p>
          <a:p>
            <a:pPr algn="ctr" eaLnBrk="1" hangingPunct="1"/>
            <a:r>
              <a:rPr lang="en-US" sz="2400" b="1" dirty="0" smtClean="0"/>
              <a:t>“</a:t>
            </a:r>
            <a:r>
              <a:rPr lang="en-US" sz="2400" b="1" dirty="0"/>
              <a:t>Build  a team to make things </a:t>
            </a:r>
            <a:r>
              <a:rPr lang="en-US" sz="2400" b="1" dirty="0" smtClean="0"/>
              <a:t>happen.”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21855864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Challenges Facing Civically Engaged Mothers of Color to Enter and Sustain a Political Career&amp;quot;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64&quot;/&gt;&lt;/object&gt;&lt;object type=&quot;3&quot; unique_id=&quot;10006&quot;&gt;&lt;property id=&quot;20148&quot; value=&quot;5&quot;/&gt;&lt;property id=&quot;20300&quot; value=&quot;Slide 3 - &amp;quot;Data and Methods&amp;quot;&quot;/&gt;&lt;property id=&quot;20307&quot; value=&quot;261&quot;/&gt;&lt;/object&gt;&lt;object type=&quot;3&quot; unique_id=&quot;10007&quot;&gt;&lt;property id=&quot;20148&quot; value=&quot;5&quot;/&gt;&lt;property id=&quot;20300&quot; value=&quot;Slide 4 - &amp;quot;Findings: The Legacy of Racism&amp;quot;&quot;/&gt;&lt;property id=&quot;20307&quot; value=&quot;265&quot;/&gt;&lt;/object&gt;&lt;object type=&quot;3&quot; unique_id=&quot;10008&quot;&gt;&lt;property id=&quot;20148&quot; value=&quot;5&quot;/&gt;&lt;property id=&quot;20300&quot; value=&quot;Slide 5 - &amp;quot;Findings: Raising Money&amp;quot;&quot;/&gt;&lt;property id=&quot;20307&quot; value=&quot;266&quot;/&gt;&lt;/object&gt;&lt;object type=&quot;3&quot; unique_id=&quot;10009&quot;&gt;&lt;property id=&quot;20148&quot; value=&quot;5&quot;/&gt;&lt;property id=&quot;20300&quot; value=&quot;Slide 6 - &amp;quot;Findings: Youth Involvement&amp;quot;&quot;/&gt;&lt;property id=&quot;20307&quot; value=&quot;267&quot;/&gt;&lt;/object&gt;&lt;object type=&quot;3&quot; unique_id=&quot;10010&quot;&gt;&lt;property id=&quot;20148&quot; value=&quot;5&quot;/&gt;&lt;property id=&quot;20300&quot; value=&quot;Slide 7 - &amp;quot;Findings: Mentorship&amp;quot;&quot;/&gt;&lt;property id=&quot;20307&quot; value=&quot;268&quot;/&gt;&lt;/object&gt;&lt;object type=&quot;3&quot; unique_id=&quot;10011&quot;&gt;&lt;property id=&quot;20148&quot; value=&quot;5&quot;/&gt;&lt;property id=&quot;20300&quot; value=&quot;Slide 8 - &amp;quot;Recommendations&amp;quot;&quot;/&gt;&lt;property id=&quot;20307&quot; value=&quot;269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</TotalTime>
  <Words>545</Words>
  <Application>Microsoft Office PowerPoint</Application>
  <PresentationFormat>On-screen Show (4:3)</PresentationFormat>
  <Paragraphs>59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Custom Design</vt:lpstr>
      <vt:lpstr>Civically Engaged Mothers of Color and the Challenges of Political Leadership</vt:lpstr>
      <vt:lpstr>Project Background</vt:lpstr>
      <vt:lpstr>PowerPoint Presentation</vt:lpstr>
      <vt:lpstr> Research Design</vt:lpstr>
      <vt:lpstr>Young Women of Color</vt:lpstr>
      <vt:lpstr>Foundation for Political Influence</vt:lpstr>
      <vt:lpstr>Factors that Discourage Entry</vt:lpstr>
      <vt:lpstr>Youth Involvement</vt:lpstr>
      <vt:lpstr>Mentorship</vt:lpstr>
      <vt:lpstr>Recommendations</vt:lpstr>
      <vt:lpstr>For more information about Sheneal’s study, including video clips, photos, and summaries, please go to: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Angie Markowski</dc:creator>
  <cp:lastModifiedBy>Andrew Elder</cp:lastModifiedBy>
  <cp:revision>59</cp:revision>
  <dcterms:created xsi:type="dcterms:W3CDTF">2009-05-04T13:11:40Z</dcterms:created>
  <dcterms:modified xsi:type="dcterms:W3CDTF">2013-10-04T13:24:24Z</dcterms:modified>
</cp:coreProperties>
</file>